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5" r:id="rId1"/>
    <p:sldMasterId id="2147483757" r:id="rId2"/>
    <p:sldMasterId id="2147483779" r:id="rId3"/>
  </p:sldMasterIdLst>
  <p:notesMasterIdLst>
    <p:notesMasterId r:id="rId10"/>
  </p:notesMasterIdLst>
  <p:handoutMasterIdLst>
    <p:handoutMasterId r:id="rId11"/>
  </p:handoutMasterIdLst>
  <p:sldIdLst>
    <p:sldId id="300" r:id="rId4"/>
    <p:sldId id="301" r:id="rId5"/>
    <p:sldId id="309" r:id="rId6"/>
    <p:sldId id="310" r:id="rId7"/>
    <p:sldId id="307" r:id="rId8"/>
    <p:sldId id="308" r:id="rId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ijsterveld, Reina" initials="BR" lastIdx="10" clrIdx="0"/>
  <p:cmAuthor id="1" name="Ockels, Johan" initials="OJ" lastIdx="1" clrIdx="1"/>
  <p:cmAuthor id="2" name="René Raap" initials="RR" lastIdx="7" clrIdx="2">
    <p:extLst>
      <p:ext uri="{19B8F6BF-5375-455C-9EA6-DF929625EA0E}">
        <p15:presenceInfo xmlns:p15="http://schemas.microsoft.com/office/powerpoint/2012/main" userId="147a3af7182b4e4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484"/>
    <a:srgbClr val="FF3399"/>
    <a:srgbClr val="FF99CC"/>
    <a:srgbClr val="FFC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14" autoAdjust="0"/>
    <p:restoredTop sz="97411" autoAdjust="0"/>
  </p:normalViewPr>
  <p:slideViewPr>
    <p:cSldViewPr>
      <p:cViewPr varScale="1">
        <p:scale>
          <a:sx n="41" d="100"/>
          <a:sy n="41" d="100"/>
        </p:scale>
        <p:origin x="37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57E369-74E3-4E0D-B7A2-9557641F850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7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1B6BD0-1215-4963-8978-E04BF625389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26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B6BD0-1215-4963-8978-E04BF625389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40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nl-NL" noProof="0"/>
              <a:t>Klik om de stijl te bewerken</a:t>
            </a:r>
          </a:p>
        </p:txBody>
      </p:sp>
      <p:sp>
        <p:nvSpPr>
          <p:cNvPr id="6246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de ondertitelstijl van het model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CC64CB1F-B7C3-46D0-8277-1DC333DDC9F4}" type="datetime3">
              <a:rPr lang="nl-NL" smtClean="0"/>
              <a:t>8/11/16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1DE75062-59B2-47E9-A4A6-169D18F62F6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ADE265-DDEB-45BE-9D7F-AD79CA1B2A29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DDE1A-B369-468D-9B8E-F0D2E215DA2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09493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1952625"/>
            <a:ext cx="1822450" cy="406717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1952625"/>
            <a:ext cx="5319712" cy="406717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0CD59-5668-4C1E-BF76-9BCC497C7007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BC478-9647-46C8-9F7F-1E0E36BCA797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424636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/>
              <a:t>Klik om het opmaakprofiel te bewerken</a:t>
            </a:r>
          </a:p>
        </p:txBody>
      </p:sp>
      <p:sp>
        <p:nvSpPr>
          <p:cNvPr id="8192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het opmaakprofiel van de modelondertitel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A50054AB-2D6E-4841-A829-F478F24C3FC2}" type="datetime3">
              <a:rPr lang="nl-NL" smtClean="0"/>
              <a:t>8/11/16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E51685AE-BF16-4C9C-A7FB-17F4FBB12D8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CB903-662E-4BAB-B6B0-55026B15E56E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595A-35D6-43AB-84A7-82DA4375C82E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403302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E16D-89A3-405E-992E-19271F79ABD9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B785-ACE9-4C0E-A6CE-96485A2EE9C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772584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1844675"/>
            <a:ext cx="3570287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1844675"/>
            <a:ext cx="3571875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07DA1-4114-4F45-B7F6-93F2936DCF3C}" type="datetime3">
              <a:rPr lang="nl-NL" smtClean="0"/>
              <a:t>8/11/16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F5D5-FABE-4815-A3E3-BA8F6BA90179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54738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2C262-0248-4891-9761-00A82C60E89D}" type="datetime3">
              <a:rPr lang="nl-NL" smtClean="0"/>
              <a:t>8/11/16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D7D-45F6-467B-BA57-3CDC3AC366A4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885857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088F-1C36-4AF5-B67A-6C02563DBF0D}" type="datetime3">
              <a:rPr lang="nl-NL" smtClean="0"/>
              <a:t>8/11/16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3A4A-14AD-4F62-AE76-3E9FC98A3B1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479518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CF68D-86AC-474A-8E02-9BB35D9746FF}" type="datetime3">
              <a:rPr lang="nl-NL" smtClean="0"/>
              <a:t>8/11/16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BFC1-5365-4B87-8D64-A79920391BE6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9016372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0E5B-87FF-43FF-8004-6CBBED19C7F2}" type="datetime3">
              <a:rPr lang="nl-NL" smtClean="0"/>
              <a:t>8/11/16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7D9-C3C4-42AE-85C6-EA8B33B6BB9A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52266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FFAD01-B00D-4C58-A3F1-7968BC1A6026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39545-2D25-4177-A27C-F6E8E77E1D12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0017681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9E4D1-0FA2-4DE8-99DA-0685FA284E86}" type="datetime3">
              <a:rPr lang="nl-NL" smtClean="0"/>
              <a:t>8/11/16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027-546E-4671-8AC3-1C29CF9B4086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83653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E421-2A11-42DE-98D2-CAB0FD463930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70823-AD6A-40E3-B8E1-4ECB1EFE91E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4278163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887413"/>
            <a:ext cx="1822450" cy="513238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887413"/>
            <a:ext cx="5319712" cy="51323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86F91-BB0A-4283-8970-3F86E58BA48E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B9EC2-4887-4527-AF23-019E43AFDD1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188658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/>
              <a:t>Klik om het opmaakprofiel te bewerken</a:t>
            </a:r>
          </a:p>
        </p:txBody>
      </p:sp>
      <p:sp>
        <p:nvSpPr>
          <p:cNvPr id="8192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het opmaakprofiel van de modelondertitel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A50054AB-2D6E-4841-A829-F478F24C3FC2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pPr>
              <a:buClr>
                <a:srgbClr val="474747"/>
              </a:buClr>
            </a:pPr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E51685AE-BF16-4C9C-A7FB-17F4FBB12D87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1067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CB903-662E-4BAB-B6B0-55026B15E56E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595A-35D6-43AB-84A7-82DA4375C82E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9210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E16D-89A3-405E-992E-19271F79ABD9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B785-ACE9-4C0E-A6CE-96485A2EE9C0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2442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1844675"/>
            <a:ext cx="3570287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1844675"/>
            <a:ext cx="3571875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07DA1-4114-4F45-B7F6-93F2936DCF3C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F5D5-FABE-4815-A3E3-BA8F6BA90179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3838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2C262-0248-4891-9761-00A82C60E89D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D7D-45F6-467B-BA57-3CDC3AC366A4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0669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088F-1C36-4AF5-B67A-6C02563DBF0D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3A4A-14AD-4F62-AE76-3E9FC98A3B1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7158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CF68D-86AC-474A-8E02-9BB35D9746FF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BFC1-5365-4B87-8D64-A79920391BE6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22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F759A4-E60A-4C5D-B79C-66D2FC8907B2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0CEB-2581-4692-BC12-8969370FF425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7496261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0E5B-87FF-43FF-8004-6CBBED19C7F2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7D9-C3C4-42AE-85C6-EA8B33B6BB9A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6936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9E4D1-0FA2-4DE8-99DA-0685FA284E86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027-546E-4671-8AC3-1C29CF9B4086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120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E421-2A11-42DE-98D2-CAB0FD463930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70823-AD6A-40E3-B8E1-4ECB1EFE91E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9079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887413"/>
            <a:ext cx="1822450" cy="513238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887413"/>
            <a:ext cx="5319712" cy="51323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86F91-BB0A-4283-8970-3F86E58BA48E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B9EC2-4887-4527-AF23-019E43AFDD1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52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2852738"/>
            <a:ext cx="3570287" cy="31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2852738"/>
            <a:ext cx="3571875" cy="31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26801E-3505-49C8-9575-709CFFFA5D16}" type="datetime3">
              <a:rPr lang="nl-NL" smtClean="0"/>
              <a:t>8/11/16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7F236-DD57-47E3-8A3C-5023BC8F19D7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696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574DE-E4DD-42F6-818D-89BA71DB9867}" type="datetime3">
              <a:rPr lang="nl-NL" smtClean="0"/>
              <a:t>8/11/16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0E2FD-CC7F-49C6-95D0-CC825B11D268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51558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6AE813-F702-45E9-A47A-6F44FADD9E74}" type="datetime3">
              <a:rPr lang="nl-NL" smtClean="0"/>
              <a:t>8/11/16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D9D6D-A5A5-4853-97B0-7F3B66E4746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69198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739156-DDFF-4088-8452-FC843531A739}" type="datetime3">
              <a:rPr lang="nl-NL" smtClean="0"/>
              <a:t>8/11/16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E7B30-BE17-4266-A66D-E1A3188B31FD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41315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A2979-B28F-46E8-822B-F0F0650BAC7B}" type="datetime3">
              <a:rPr lang="nl-NL" smtClean="0"/>
              <a:t>8/11/16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AC9AB-1752-433B-AA3C-8F4B433FDCB8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422920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919D33-65CB-47C9-8B0C-0F96E2D2A0C9}" type="datetime3">
              <a:rPr lang="nl-NL" smtClean="0"/>
              <a:t>8/11/16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B1E65-DA07-4CDE-9959-88854AD22A9A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78702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1952625"/>
            <a:ext cx="7172325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61443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2852738"/>
            <a:ext cx="7294562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1E16212B-336D-408C-9CA5-110F9655A030}" type="datetime3">
              <a:rPr lang="nl-NL" smtClean="0"/>
              <a:t>8/11/16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FFA1A3FE-95E9-4677-9359-F0958ADA8DB7}" type="slidenum">
              <a:rPr lang="nl-NL"/>
              <a:pPr/>
              <a:t>‹nr.›</a:t>
            </a:fld>
            <a:endParaRPr lang="nl-NL" sz="14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FFCE21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887413"/>
            <a:ext cx="7172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title style</a:t>
            </a:r>
          </a:p>
        </p:txBody>
      </p:sp>
      <p:sp>
        <p:nvSpPr>
          <p:cNvPr id="80899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1844675"/>
            <a:ext cx="7294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2ED84D9D-D760-4B1F-A66C-D8EA94A3342A}" type="datetime3">
              <a:rPr lang="nl-NL" smtClean="0"/>
              <a:t>8/11/16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4017071-425A-459D-BB6A-A1E0D0597E4B}" type="slidenum">
              <a:rPr lang="nl-NL"/>
              <a:pPr/>
              <a:t>‹nr.›</a:t>
            </a:fld>
            <a:endParaRPr lang="nl-NL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887413"/>
            <a:ext cx="7172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title style</a:t>
            </a:r>
          </a:p>
        </p:txBody>
      </p:sp>
      <p:sp>
        <p:nvSpPr>
          <p:cNvPr id="80899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1844675"/>
            <a:ext cx="7294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2ED84D9D-D760-4B1F-A66C-D8EA94A3342A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4017071-425A-459D-BB6A-A1E0D0597E4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34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1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770632" y="1844675"/>
            <a:ext cx="7905824" cy="4175125"/>
          </a:xfrm>
        </p:spPr>
        <p:txBody>
          <a:bodyPr/>
          <a:lstStyle/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r>
              <a:rPr lang="nl-NL" altLang="nl-NL" dirty="0"/>
              <a:t>In deze presentatie leer je over:</a:t>
            </a:r>
          </a:p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endParaRPr lang="nl-NL" altLang="nl-NL" dirty="0"/>
          </a:p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r>
              <a:rPr lang="nl-NL" altLang="nl-NL" b="1" dirty="0"/>
              <a:t>Het kenmerkend aspect: </a:t>
            </a:r>
            <a:r>
              <a:rPr lang="nl-NL" altLang="nl-NL" dirty="0"/>
              <a:t>h</a:t>
            </a:r>
            <a:r>
              <a:rPr lang="nl-NL" altLang="nl-NL" dirty="0" smtClean="0"/>
              <a:t>et </a:t>
            </a:r>
            <a:r>
              <a:rPr lang="nl-NL" altLang="nl-NL" dirty="0"/>
              <a:t>begin van de</a:t>
            </a:r>
          </a:p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r>
              <a:rPr lang="nl-NL" altLang="nl-NL" dirty="0"/>
              <a:t>Europese overzeese expansie</a:t>
            </a:r>
          </a:p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endParaRPr lang="nl-NL" altLang="nl-NL" dirty="0"/>
          </a:p>
          <a:p>
            <a:pPr marL="514350" indent="-514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nl-NL" dirty="0"/>
              <a:t>Oorzaken van de Europese expansie</a:t>
            </a:r>
          </a:p>
          <a:p>
            <a:pPr marL="514350" indent="-514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nl-NL" dirty="0"/>
              <a:t>Portugese en Spaanse expansie</a:t>
            </a:r>
          </a:p>
          <a:p>
            <a:pPr marL="514350" indent="-514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nl-NL" dirty="0"/>
              <a:t>Engelsen, Fransen en Nederlanders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nl-NL" altLang="nl-NL" sz="2800" dirty="0">
                <a:solidFill>
                  <a:srgbClr val="54BDF2"/>
                </a:solidFill>
              </a:rPr>
              <a:t>§5.2 De Europese expansie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223508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2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562801"/>
            <a:ext cx="7488832" cy="4175125"/>
          </a:xfrm>
        </p:spPr>
        <p:txBody>
          <a:bodyPr/>
          <a:lstStyle/>
          <a:p>
            <a:r>
              <a:rPr lang="nl-NL" dirty="0"/>
              <a:t>Oosterse producten als zijde en specerijen waren in Europa erg gewild en duur. Ze werden veelal aangevoerd via Constantinopel, maar hieraan kwam </a:t>
            </a:r>
            <a:r>
              <a:rPr lang="nl-NL" dirty="0" smtClean="0"/>
              <a:t>in </a:t>
            </a:r>
            <a:r>
              <a:rPr lang="nl-NL" dirty="0"/>
              <a:t>1453 een einde. </a:t>
            </a:r>
          </a:p>
          <a:p>
            <a:r>
              <a:rPr lang="nl-NL" dirty="0" smtClean="0"/>
              <a:t> </a:t>
            </a:r>
            <a:endParaRPr lang="nl-NL" dirty="0"/>
          </a:p>
          <a:p>
            <a:r>
              <a:rPr lang="nl-NL" dirty="0"/>
              <a:t>Arabieren en Turken verboden Europese handelaren </a:t>
            </a:r>
            <a:r>
              <a:rPr lang="nl-NL" dirty="0" smtClean="0"/>
              <a:t>te reizen via het Midden-Oosten. </a:t>
            </a:r>
            <a:r>
              <a:rPr lang="nl-NL" dirty="0"/>
              <a:t>Europeanen </a:t>
            </a:r>
            <a:r>
              <a:rPr lang="nl-NL" dirty="0" smtClean="0"/>
              <a:t>gingen op reis om zelf </a:t>
            </a:r>
            <a:r>
              <a:rPr lang="nl-NL" dirty="0"/>
              <a:t>de route over zee </a:t>
            </a:r>
            <a:r>
              <a:rPr lang="nl-NL" dirty="0" smtClean="0"/>
              <a:t>te ontdekken</a:t>
            </a:r>
            <a:r>
              <a:rPr lang="nl-NL" dirty="0"/>
              <a:t>.</a:t>
            </a:r>
          </a:p>
          <a:p>
            <a:endParaRPr lang="nl-NL" dirty="0">
              <a:solidFill>
                <a:srgbClr val="00B0F0"/>
              </a:solidFill>
            </a:endParaRPr>
          </a:p>
          <a:p>
            <a:r>
              <a:rPr lang="nl-NL" dirty="0">
                <a:solidFill>
                  <a:srgbClr val="00B0F0"/>
                </a:solidFill>
              </a:rPr>
              <a:t>Tijd van </a:t>
            </a:r>
            <a:r>
              <a:rPr lang="nl-NL" dirty="0" smtClean="0">
                <a:solidFill>
                  <a:srgbClr val="00B0F0"/>
                </a:solidFill>
              </a:rPr>
              <a:t>ontdekkers </a:t>
            </a:r>
            <a:r>
              <a:rPr lang="nl-NL" dirty="0">
                <a:solidFill>
                  <a:srgbClr val="00B0F0"/>
                </a:solidFill>
              </a:rPr>
              <a:t>en hervormers: </a:t>
            </a:r>
            <a:r>
              <a:rPr lang="nl-NL" dirty="0"/>
              <a:t>vijfde tijdvak (1500-1600</a:t>
            </a:r>
            <a:r>
              <a:rPr lang="nl-NL" dirty="0" smtClean="0"/>
              <a:t>).</a:t>
            </a:r>
            <a:endParaRPr 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pPr>
              <a:buClr>
                <a:srgbClr val="C00000"/>
              </a:buClr>
            </a:pPr>
            <a:r>
              <a:rPr lang="nl-NL" altLang="nl-NL" sz="2800" dirty="0"/>
              <a:t>Oorzaken van de Europese expansie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78714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3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33340" y="1815033"/>
            <a:ext cx="7905824" cy="4175125"/>
          </a:xfrm>
        </p:spPr>
        <p:txBody>
          <a:bodyPr/>
          <a:lstStyle/>
          <a:p>
            <a:r>
              <a:rPr lang="nl-NL" dirty="0"/>
              <a:t>In de 15</a:t>
            </a:r>
            <a:r>
              <a:rPr lang="nl-NL" baseline="30000" dirty="0"/>
              <a:t>e</a:t>
            </a:r>
            <a:r>
              <a:rPr lang="nl-NL" dirty="0"/>
              <a:t> eeuw verkenden Portugezen de kust van Afrika. In 1488 voeren ze voorbij Kaap de Goede Hoop en in 1498 bereikten ze India. In 1510 </a:t>
            </a:r>
            <a:r>
              <a:rPr lang="nl-NL" dirty="0" smtClean="0"/>
              <a:t>drongen ze door in de Indonesische archipel.</a:t>
            </a:r>
            <a:endParaRPr lang="nl-NL" dirty="0"/>
          </a:p>
          <a:p>
            <a:endParaRPr lang="nl-NL" dirty="0"/>
          </a:p>
          <a:p>
            <a:r>
              <a:rPr lang="nl-NL" dirty="0"/>
              <a:t>In 1492 ontdekte Columbus Amerika. </a:t>
            </a:r>
            <a:r>
              <a:rPr lang="nl-NL" dirty="0" smtClean="0"/>
              <a:t>Door de reis van Amerigo </a:t>
            </a:r>
            <a:r>
              <a:rPr lang="nl-NL" dirty="0" err="1" smtClean="0"/>
              <a:t>Vespucci</a:t>
            </a:r>
            <a:r>
              <a:rPr lang="nl-NL" dirty="0" smtClean="0"/>
              <a:t> werd duidelijk dat het om een nieuw continent ging. Na </a:t>
            </a:r>
            <a:r>
              <a:rPr lang="nl-NL" dirty="0"/>
              <a:t>de ontdekkers volgden de </a:t>
            </a:r>
            <a:r>
              <a:rPr lang="nl-NL" i="1" dirty="0"/>
              <a:t>conquistadores</a:t>
            </a:r>
            <a:r>
              <a:rPr lang="nl-NL" dirty="0"/>
              <a:t>: </a:t>
            </a:r>
            <a:r>
              <a:rPr lang="nl-NL" dirty="0" err="1"/>
              <a:t>Hernando</a:t>
            </a:r>
            <a:r>
              <a:rPr lang="nl-NL" dirty="0"/>
              <a:t> </a:t>
            </a:r>
            <a:r>
              <a:rPr lang="nl-NL" dirty="0" smtClean="0"/>
              <a:t>Cortés </a:t>
            </a:r>
            <a:r>
              <a:rPr lang="nl-NL" dirty="0"/>
              <a:t>(1519 Azteken), Francisco </a:t>
            </a:r>
            <a:r>
              <a:rPr lang="nl-NL" dirty="0" err="1"/>
              <a:t>Pizarro</a:t>
            </a:r>
            <a:r>
              <a:rPr lang="nl-NL" dirty="0"/>
              <a:t> (1530 Incarijk).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33340" y="887413"/>
            <a:ext cx="7905824" cy="669379"/>
          </a:xfrm>
        </p:spPr>
        <p:txBody>
          <a:bodyPr/>
          <a:lstStyle/>
          <a:p>
            <a:pPr marL="514350" indent="-514350" eaLnBrk="1" hangingPunct="1"/>
            <a:r>
              <a:rPr lang="nl-NL" altLang="nl-NL" sz="2800" dirty="0"/>
              <a:t>Portugese en Spaanse expansie</a:t>
            </a:r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359714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4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827584" y="1915567"/>
            <a:ext cx="7905824" cy="4175125"/>
          </a:xfrm>
        </p:spPr>
        <p:txBody>
          <a:bodyPr/>
          <a:lstStyle/>
          <a:p>
            <a:pPr marL="514350" indent="-514350" eaLnBrk="1" hangingPunct="1">
              <a:buClr>
                <a:srgbClr val="99CC00"/>
              </a:buClr>
              <a:defRPr/>
            </a:pPr>
            <a:endParaRPr lang="en-US" dirty="0">
              <a:solidFill>
                <a:srgbClr val="0CA484"/>
              </a:solidFill>
            </a:endParaRPr>
          </a:p>
          <a:p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49" y="914320"/>
            <a:ext cx="8487702" cy="4792538"/>
          </a:xfrm>
          <a:prstGeom prst="rect">
            <a:avLst/>
          </a:prstGeom>
        </p:spPr>
      </p:pic>
      <p:sp>
        <p:nvSpPr>
          <p:cNvPr id="7" name="Tijdelijke aanduiding voor inhoud 3"/>
          <p:cNvSpPr txBox="1">
            <a:spLocks/>
          </p:cNvSpPr>
          <p:nvPr/>
        </p:nvSpPr>
        <p:spPr bwMode="black">
          <a:xfrm>
            <a:off x="403064" y="5755936"/>
            <a:ext cx="8337872" cy="57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4663" indent="-473075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1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808038" indent="-3317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1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152525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4605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19177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3749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28321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2893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nl-NL" dirty="0" smtClean="0"/>
              <a:t>Ontdekking en expansie in de 16</a:t>
            </a:r>
            <a:r>
              <a:rPr lang="nl-NL" baseline="30000" dirty="0" smtClean="0"/>
              <a:t>e</a:t>
            </a:r>
            <a:r>
              <a:rPr lang="nl-NL" dirty="0" smtClean="0"/>
              <a:t> eeuw</a:t>
            </a:r>
            <a:endParaRPr lang="nl-NL" dirty="0">
              <a:solidFill>
                <a:schemeClr val="accent4"/>
              </a:solidFill>
            </a:endParaRPr>
          </a:p>
        </p:txBody>
      </p:sp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312465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5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827584" y="1915567"/>
            <a:ext cx="7905824" cy="4175125"/>
          </a:xfrm>
        </p:spPr>
        <p:txBody>
          <a:bodyPr/>
          <a:lstStyle/>
          <a:p>
            <a:pPr marL="514350" indent="-514350" eaLnBrk="1" hangingPunct="1">
              <a:buClr>
                <a:srgbClr val="99CC00"/>
              </a:buClr>
              <a:defRPr/>
            </a:pPr>
            <a:endParaRPr lang="en-US" dirty="0">
              <a:solidFill>
                <a:srgbClr val="0CA484"/>
              </a:solidFill>
            </a:endParaRPr>
          </a:p>
          <a:p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329" y="731489"/>
            <a:ext cx="7191341" cy="4683001"/>
          </a:xfrm>
          <a:prstGeom prst="rect">
            <a:avLst/>
          </a:prstGeom>
        </p:spPr>
      </p:pic>
      <p:sp>
        <p:nvSpPr>
          <p:cNvPr id="7" name="Tijdelijke aanduiding voor inhoud 3"/>
          <p:cNvSpPr txBox="1">
            <a:spLocks/>
          </p:cNvSpPr>
          <p:nvPr/>
        </p:nvSpPr>
        <p:spPr bwMode="black">
          <a:xfrm>
            <a:off x="403063" y="5517687"/>
            <a:ext cx="8337872" cy="837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4663" indent="-473075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1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808038" indent="-3317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1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152525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4605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19177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3749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28321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2893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nl-NL" dirty="0" smtClean="0"/>
              <a:t>Binnen een eeuw kwam 80-95% van de Azteken en Inca’s om door </a:t>
            </a:r>
            <a:r>
              <a:rPr lang="nl-NL" dirty="0"/>
              <a:t>oorlog, wreedheden en </a:t>
            </a:r>
            <a:r>
              <a:rPr lang="nl-NL" dirty="0" smtClean="0"/>
              <a:t>ziektes.</a:t>
            </a:r>
            <a:endParaRPr lang="nl-NL" dirty="0">
              <a:solidFill>
                <a:schemeClr val="accent4"/>
              </a:solidFill>
            </a:endParaRPr>
          </a:p>
        </p:txBody>
      </p:sp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408958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6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33340" y="1823517"/>
            <a:ext cx="7905824" cy="4175125"/>
          </a:xfrm>
        </p:spPr>
        <p:txBody>
          <a:bodyPr/>
          <a:lstStyle/>
          <a:p>
            <a:r>
              <a:rPr lang="nl-NL" dirty="0" smtClean="0"/>
              <a:t>Portugezen </a:t>
            </a:r>
            <a:r>
              <a:rPr lang="nl-NL" dirty="0"/>
              <a:t>en Spanjaarden hielden hun zeeroutes geheim. Engelsen, Fransen en Nederlanders gingen daarom </a:t>
            </a:r>
            <a:r>
              <a:rPr lang="nl-NL" dirty="0" smtClean="0"/>
              <a:t>eind </a:t>
            </a:r>
            <a:r>
              <a:rPr lang="nl-NL" dirty="0"/>
              <a:t>16</a:t>
            </a:r>
            <a:r>
              <a:rPr lang="nl-NL" baseline="30000" dirty="0"/>
              <a:t>e</a:t>
            </a:r>
            <a:r>
              <a:rPr lang="nl-NL" dirty="0"/>
              <a:t> eeuw zelf op ontdekking.</a:t>
            </a:r>
          </a:p>
          <a:p>
            <a:endParaRPr lang="nl-NL" dirty="0"/>
          </a:p>
          <a:p>
            <a:r>
              <a:rPr lang="nl-NL" dirty="0"/>
              <a:t>Pogingen om een noordelijke route naar Indië te vinden mislukten, zoals </a:t>
            </a:r>
            <a:r>
              <a:rPr lang="nl-NL" dirty="0" smtClean="0"/>
              <a:t>bijvoorbeeld de </a:t>
            </a:r>
            <a:r>
              <a:rPr lang="nl-NL" dirty="0"/>
              <a:t>reis van Willem Barentsz in 1596-1597.</a:t>
            </a:r>
          </a:p>
          <a:p>
            <a:endParaRPr lang="nl-NL" dirty="0"/>
          </a:p>
          <a:p>
            <a:r>
              <a:rPr lang="nl-NL" dirty="0"/>
              <a:t>In 1596 bereikte Cornelis de Houtman </a:t>
            </a:r>
            <a:r>
              <a:rPr lang="nl-NL" dirty="0" smtClean="0"/>
              <a:t>Azië via de route om Afrika. </a:t>
            </a:r>
            <a:endParaRPr 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33340" y="887413"/>
            <a:ext cx="7905824" cy="669379"/>
          </a:xfrm>
        </p:spPr>
        <p:txBody>
          <a:bodyPr/>
          <a:lstStyle/>
          <a:p>
            <a:pPr marL="514350" indent="-514350" eaLnBrk="1" hangingPunct="1"/>
            <a:r>
              <a:rPr lang="nl-NL" altLang="nl-NL" sz="2800" dirty="0"/>
              <a:t>Engelsen, Fransen en Nederlanders</a:t>
            </a:r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133781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U presentatie (blue)">
  <a:themeElements>
    <a:clrScheme name="Blauwe achtergrond met foto 1">
      <a:dk1>
        <a:srgbClr val="474747"/>
      </a:dk1>
      <a:lt1>
        <a:srgbClr val="FFFFFF"/>
      </a:lt1>
      <a:dk2>
        <a:srgbClr val="0066CC"/>
      </a:dk2>
      <a:lt2>
        <a:srgbClr val="FFFFFF"/>
      </a:lt2>
      <a:accent1>
        <a:srgbClr val="EE008C"/>
      </a:accent1>
      <a:accent2>
        <a:srgbClr val="039AD6"/>
      </a:accent2>
      <a:accent3>
        <a:srgbClr val="AAB8E2"/>
      </a:accent3>
      <a:accent4>
        <a:srgbClr val="DADADA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Blauwe achtergrond met foto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Blauwe achtergrond met foto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uwe achtergrond met foto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itte achtergrond">
  <a:themeElements>
    <a:clrScheme name="Witte achtergrond 2">
      <a:dk1>
        <a:srgbClr val="474747"/>
      </a:dk1>
      <a:lt1>
        <a:srgbClr val="FFFFFF"/>
      </a:lt1>
      <a:dk2>
        <a:srgbClr val="474747"/>
      </a:dk2>
      <a:lt2>
        <a:srgbClr val="B2B2B2"/>
      </a:lt2>
      <a:accent1>
        <a:srgbClr val="EE008C"/>
      </a:accent1>
      <a:accent2>
        <a:srgbClr val="039AD6"/>
      </a:accent2>
      <a:accent3>
        <a:srgbClr val="FFFFFF"/>
      </a:accent3>
      <a:accent4>
        <a:srgbClr val="3B3B3B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Witte achtergrond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Witte achtergrond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tte achtergrond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Witte achtergrond">
  <a:themeElements>
    <a:clrScheme name="Witte achtergrond 2">
      <a:dk1>
        <a:srgbClr val="474747"/>
      </a:dk1>
      <a:lt1>
        <a:srgbClr val="FFFFFF"/>
      </a:lt1>
      <a:dk2>
        <a:srgbClr val="474747"/>
      </a:dk2>
      <a:lt2>
        <a:srgbClr val="B2B2B2"/>
      </a:lt2>
      <a:accent1>
        <a:srgbClr val="EE008C"/>
      </a:accent1>
      <a:accent2>
        <a:srgbClr val="039AD6"/>
      </a:accent2>
      <a:accent3>
        <a:srgbClr val="FFFFFF"/>
      </a:accent3>
      <a:accent4>
        <a:srgbClr val="3B3B3B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Witte achtergrond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Witte achtergrond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tte achtergrond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 presentatie (blue)</Template>
  <TotalTime>1123</TotalTime>
  <Words>302</Words>
  <Application>Microsoft Office PowerPoint</Application>
  <PresentationFormat>Diavoorstelling (4:3)</PresentationFormat>
  <Paragraphs>40</Paragraphs>
  <Slides>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3</vt:i4>
      </vt:variant>
      <vt:variant>
        <vt:lpstr>Diatitels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Verdana</vt:lpstr>
      <vt:lpstr>Wingdings</vt:lpstr>
      <vt:lpstr>NU presentatie (blue)</vt:lpstr>
      <vt:lpstr>Witte achtergrond</vt:lpstr>
      <vt:lpstr>1_Witte achtergrond</vt:lpstr>
      <vt:lpstr>§5.2 De Europese expansie</vt:lpstr>
      <vt:lpstr>Oorzaken van de Europese expansie</vt:lpstr>
      <vt:lpstr>Portugese en Spaanse expansie</vt:lpstr>
      <vt:lpstr>PowerPoint-presentatie</vt:lpstr>
      <vt:lpstr>PowerPoint-presentatie</vt:lpstr>
      <vt:lpstr>Engelsen, Fransen en Nederlanders</vt:lpstr>
    </vt:vector>
  </TitlesOfParts>
  <Company>Infinitas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Pincode Tweede Fase</dc:title>
  <dc:creator>Bernadette Hijstek</dc:creator>
  <dc:description>versie 1.0 - maart 2008</dc:description>
  <cp:lastModifiedBy>Dijkstra, Esra</cp:lastModifiedBy>
  <cp:revision>270</cp:revision>
  <cp:lastPrinted>2013-03-19T08:25:20Z</cp:lastPrinted>
  <dcterms:created xsi:type="dcterms:W3CDTF">2013-03-13T12:13:36Z</dcterms:created>
  <dcterms:modified xsi:type="dcterms:W3CDTF">2016-11-08T10:49:32Z</dcterms:modified>
</cp:coreProperties>
</file>